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7dAshdDfMpqo5HjA/ABLFoKXZ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610DDC-EF5E-4135-81F3-5F566F4CAE11}">
  <a:tblStyle styleId="{1D610DDC-EF5E-4135-81F3-5F566F4CAE1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B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BF5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cancelation %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18</c:v>
                </c:pt>
                <c:pt idx="1">
                  <c:v>36</c:v>
                </c:pt>
                <c:pt idx="2">
                  <c:v>39</c:v>
                </c:pt>
                <c:pt idx="3">
                  <c:v>44</c:v>
                </c:pt>
                <c:pt idx="4">
                  <c:v>43</c:v>
                </c:pt>
                <c:pt idx="5">
                  <c:v>46</c:v>
                </c:pt>
                <c:pt idx="6">
                  <c:v>44</c:v>
                </c:pt>
                <c:pt idx="7">
                  <c:v>46</c:v>
                </c:pt>
                <c:pt idx="8">
                  <c:v>55</c:v>
                </c:pt>
                <c:pt idx="9">
                  <c:v>63</c:v>
                </c:pt>
                <c:pt idx="10">
                  <c:v>69</c:v>
                </c:pt>
                <c:pt idx="11">
                  <c:v>70</c:v>
                </c:pt>
                <c:pt idx="12">
                  <c:v>57</c:v>
                </c:pt>
                <c:pt idx="13">
                  <c:v>62</c:v>
                </c:pt>
                <c:pt idx="14">
                  <c:v>72</c:v>
                </c:pt>
                <c:pt idx="15">
                  <c:v>64</c:v>
                </c:pt>
                <c:pt idx="16">
                  <c:v>82</c:v>
                </c:pt>
                <c:pt idx="17">
                  <c:v>81</c:v>
                </c:pt>
                <c:pt idx="18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5-ED49-9FA1-807AD66BE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449407"/>
        <c:axId val="654448767"/>
      </c:barChart>
      <c:catAx>
        <c:axId val="65444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8767"/>
        <c:crosses val="autoZero"/>
        <c:auto val="1"/>
        <c:lblAlgn val="ctr"/>
        <c:lblOffset val="100"/>
        <c:noMultiLvlLbl val="0"/>
      </c:catAx>
      <c:valAx>
        <c:axId val="654448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Booking</c:v>
                </c:pt>
              </c:strCache>
            </c:strRef>
          </c:tx>
          <c:spPr>
            <a:solidFill>
              <a:srgbClr val="7C27A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0.60506300000000002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2-3B4F-B1D4-23856E9A86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0.39493699999999998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32-3B4F-B1D4-23856E9A8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818879"/>
        <c:axId val="414818047"/>
      </c:barChart>
      <c:catAx>
        <c:axId val="41481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047"/>
        <c:crosses val="autoZero"/>
        <c:auto val="1"/>
        <c:lblAlgn val="ctr"/>
        <c:lblOffset val="100"/>
        <c:noMultiLvlLbl val="0"/>
      </c:catAx>
      <c:valAx>
        <c:axId val="414818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2640668152125"/>
          <c:y val="3.8651230973220853E-2"/>
          <c:w val="0.86998979404795473"/>
          <c:h val="0.58582136895609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0.21940899999999999</c:v>
                </c:pt>
                <c:pt idx="1">
                  <c:v>0.130552</c:v>
                </c:pt>
                <c:pt idx="2">
                  <c:v>0.18734700000000001</c:v>
                </c:pt>
                <c:pt idx="3">
                  <c:v>0.153419</c:v>
                </c:pt>
                <c:pt idx="4">
                  <c:v>0.61062000000000005</c:v>
                </c:pt>
                <c:pt idx="5">
                  <c:v>0.34316000000000002</c:v>
                </c:pt>
                <c:pt idx="6">
                  <c:v>0.36721100000000001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9-6049-A3F4-4DB75CCF0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483535903"/>
        <c:axId val="483533823"/>
      </c:barChart>
      <c:catAx>
        <c:axId val="48353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Market</a:t>
                </a:r>
                <a:r>
                  <a:rPr lang="en-US" baseline="0" dirty="0"/>
                  <a:t> Segment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3823"/>
        <c:crosses val="autoZero"/>
        <c:auto val="1"/>
        <c:lblAlgn val="ctr"/>
        <c:lblOffset val="100"/>
        <c:noMultiLvlLbl val="0"/>
      </c:catAx>
      <c:valAx>
        <c:axId val="483533823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Cancellation</a:t>
                </a:r>
                <a:r>
                  <a:rPr lang="en-US" baseline="0" dirty="0"/>
                  <a:t> Percentage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3465006561667"/>
          <c:y val="0.73945635386974029"/>
          <c:w val="0.32867807549652739"/>
          <c:h val="5.0545149871228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International</c:v>
                </c:pt>
                <c:pt idx="1">
                  <c:v>Local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0.23594599999999999</c:v>
                </c:pt>
                <c:pt idx="1">
                  <c:v>0.56633299999999998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B-F847-B912-AAB8AB75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46543"/>
        <c:axId val="413644047"/>
      </c:barChart>
      <c:catAx>
        <c:axId val="4136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4047"/>
        <c:crosses val="autoZero"/>
        <c:auto val="1"/>
        <c:lblAlgn val="ctr"/>
        <c:lblOffset val="100"/>
        <c:noMultiLvlLbl val="0"/>
      </c:catAx>
      <c:valAx>
        <c:axId val="41364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Never Cancelled</c:v>
                </c:pt>
                <c:pt idx="1">
                  <c:v>Previously Cancelled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0.33900000000000002</c:v>
                </c:pt>
                <c:pt idx="1">
                  <c:v>0.91600000000000004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2340-8FC4-3DE76CE31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035519"/>
        <c:axId val="483043423"/>
      </c:barChart>
      <c:catAx>
        <c:axId val="48303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43423"/>
        <c:crosses val="autoZero"/>
        <c:auto val="1"/>
        <c:lblAlgn val="ctr"/>
        <c:lblOffset val="100"/>
        <c:noMultiLvlLbl val="0"/>
      </c:catAx>
      <c:valAx>
        <c:axId val="48304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3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1724526" y="126584"/>
            <a:ext cx="3891083" cy="235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sz="3400" b="1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/>
          <p:nvPr/>
        </p:nvSpPr>
        <p:spPr>
          <a:xfrm>
            <a:off x="11386269" y="235611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30;p36"/>
          <p:cNvSpPr>
            <a:spLocks noGrp="1"/>
          </p:cNvSpPr>
          <p:nvPr>
            <p:ph type="pic" idx="2"/>
          </p:nvPr>
        </p:nvSpPr>
        <p:spPr>
          <a:xfrm>
            <a:off x="5064966" y="1"/>
            <a:ext cx="3125635" cy="22932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l="7990" t="25923" r="8804" b="32675"/>
          <a:stretch/>
        </p:blipFill>
        <p:spPr>
          <a:xfrm>
            <a:off x="1214586" y="1578286"/>
            <a:ext cx="9762827" cy="273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1"/>
          <p:cNvGrpSpPr/>
          <p:nvPr/>
        </p:nvGrpSpPr>
        <p:grpSpPr>
          <a:xfrm>
            <a:off x="409153" y="512084"/>
            <a:ext cx="5944078" cy="5944078"/>
            <a:chOff x="2902488" y="902232"/>
            <a:chExt cx="3339000" cy="3339000"/>
          </a:xfrm>
        </p:grpSpPr>
        <p:sp>
          <p:nvSpPr>
            <p:cNvPr id="255" name="Google Shape;255;p1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F7CA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FFB801"/>
            </a:solidFill>
            <a:ln w="9525" cap="flat" cmpd="sng">
              <a:solidFill>
                <a:srgbClr val="F7CA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1794704" y="1930654"/>
            <a:ext cx="3232659" cy="3232659"/>
            <a:chOff x="3664038" y="1663782"/>
            <a:chExt cx="1815900" cy="1815900"/>
          </a:xfrm>
        </p:grpSpPr>
        <p:sp>
          <p:nvSpPr>
            <p:cNvPr id="258" name="Google Shape;258;p11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F7CA48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F7CA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Roboto"/>
                <a:buNone/>
              </a:pPr>
              <a:r>
                <a:rPr lang="en-US" sz="3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Metrics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l="43215" t="15914" r="11480" b="16129"/>
          <a:stretch/>
        </p:blipFill>
        <p:spPr>
          <a:xfrm>
            <a:off x="6572866" y="0"/>
            <a:ext cx="5619134" cy="561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6769510" y="206477"/>
            <a:ext cx="2109019" cy="336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9382433" y="206477"/>
            <a:ext cx="2342535" cy="336840"/>
          </a:xfrm>
          <a:prstGeom prst="rect">
            <a:avLst/>
          </a:prstGeom>
          <a:solidFill>
            <a:srgbClr val="F7CA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1"/>
          <p:cNvGrpSpPr/>
          <p:nvPr/>
        </p:nvGrpSpPr>
        <p:grpSpPr>
          <a:xfrm>
            <a:off x="299361" y="492881"/>
            <a:ext cx="2133598" cy="2034723"/>
            <a:chOff x="2859873" y="853971"/>
            <a:chExt cx="1068600" cy="1068600"/>
          </a:xfrm>
        </p:grpSpPr>
        <p:sp>
          <p:nvSpPr>
            <p:cNvPr id="264" name="Google Shape;264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Cancellation rate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4329424" y="4618513"/>
            <a:ext cx="2133598" cy="2034723"/>
            <a:chOff x="2859873" y="853971"/>
            <a:chExt cx="1068600" cy="1068600"/>
          </a:xfrm>
        </p:grpSpPr>
        <p:sp>
          <p:nvSpPr>
            <p:cNvPr id="267" name="Google Shape;267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Revenue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0" y="637101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 time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l="82087" t="33004" r="-773" b="34099"/>
          <a:stretch/>
        </p:blipFill>
        <p:spPr>
          <a:xfrm>
            <a:off x="9340886" y="3683402"/>
            <a:ext cx="2947252" cy="3349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 txBox="1"/>
          <p:nvPr/>
        </p:nvSpPr>
        <p:spPr>
          <a:xfrm>
            <a:off x="7727701" y="752824"/>
            <a:ext cx="38712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397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Pemesanan hotel dengan lead time lebih dari </a:t>
            </a: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 bulan</a:t>
            </a: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memiliki peluang pembatalan lebih besar (</a:t>
            </a: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&gt;50%)</a:t>
            </a:r>
            <a:endParaRPr sz="18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Semakin lama Lead time semakin tinggi kemungkinan pemesanan dibatalkan</a:t>
            </a:r>
            <a:endParaRPr sz="1800" b="1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8" name="Google Shape;278;p12"/>
          <p:cNvGraphicFramePr/>
          <p:nvPr/>
        </p:nvGraphicFramePr>
        <p:xfrm>
          <a:off x="250174" y="1229675"/>
          <a:ext cx="7743452" cy="469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79" name="Google Shape;279;p12"/>
          <p:cNvCxnSpPr/>
          <p:nvPr/>
        </p:nvCxnSpPr>
        <p:spPr>
          <a:xfrm>
            <a:off x="4593848" y="1312607"/>
            <a:ext cx="0" cy="394489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Parking Space &amp; Cancelled Rate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 l="40750" t="63073" r="39147"/>
          <a:stretch/>
        </p:blipFill>
        <p:spPr>
          <a:xfrm>
            <a:off x="8647050" y="2205695"/>
            <a:ext cx="3771900" cy="44723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p13"/>
          <p:cNvGraphicFramePr/>
          <p:nvPr/>
        </p:nvGraphicFramePr>
        <p:xfrm>
          <a:off x="304800" y="1609158"/>
          <a:ext cx="7052796" cy="3823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9" name="Google Shape;289;p13"/>
          <p:cNvSpPr txBox="1"/>
          <p:nvPr/>
        </p:nvSpPr>
        <p:spPr>
          <a:xfrm>
            <a:off x="7223613" y="2713727"/>
            <a:ext cx="353261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Pemesanan yang memerlukan tempat parkir tidak melakukan pembatalan pesanan</a:t>
            </a:r>
            <a:endParaRPr sz="11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1569620" y="3286327"/>
            <a:ext cx="632964" cy="434711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4828842" y="2265877"/>
            <a:ext cx="600699" cy="373069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2566086" y="3780065"/>
            <a:ext cx="527529" cy="336422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by market segment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t="67654" r="77934"/>
          <a:stretch/>
        </p:blipFill>
        <p:spPr>
          <a:xfrm>
            <a:off x="9628660" y="4092362"/>
            <a:ext cx="2867469" cy="27131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14"/>
          <p:cNvGraphicFramePr/>
          <p:nvPr/>
        </p:nvGraphicFramePr>
        <p:xfrm>
          <a:off x="-304129" y="1444940"/>
          <a:ext cx="9676657" cy="514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2" name="Google Shape;302;p14"/>
          <p:cNvSpPr txBox="1"/>
          <p:nvPr/>
        </p:nvSpPr>
        <p:spPr>
          <a:xfrm>
            <a:off x="9531411" y="2501083"/>
            <a:ext cx="26605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Groups 61% (tertinggi)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Aviation, Complementary, Corporate, Direct 18 - 22%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Travel Agent 34 - 36 %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9531413" y="1888044"/>
            <a:ext cx="26605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Berikut persentase tingkat pembatalan :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5892799" y="2829638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61%</a:t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7120373" y="3701412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8328687" y="3658807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36%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" y="5310424"/>
            <a:ext cx="12192001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 t="33003" r="85296" b="33661"/>
          <a:stretch/>
        </p:blipFill>
        <p:spPr>
          <a:xfrm>
            <a:off x="9503229" y="2587728"/>
            <a:ext cx="2550189" cy="37316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5"/>
          <p:cNvGraphicFramePr/>
          <p:nvPr/>
        </p:nvGraphicFramePr>
        <p:xfrm>
          <a:off x="446702" y="1349536"/>
          <a:ext cx="6443955" cy="396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5" name="Google Shape;315;p15"/>
          <p:cNvSpPr/>
          <p:nvPr/>
        </p:nvSpPr>
        <p:spPr>
          <a:xfrm>
            <a:off x="4963188" y="1877975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56%</a:t>
            </a:r>
            <a:endParaRPr/>
          </a:p>
        </p:txBody>
      </p:sp>
      <p:sp>
        <p:nvSpPr>
          <p:cNvPr id="316" name="Google Shape;316;p15"/>
          <p:cNvSpPr txBox="1"/>
          <p:nvPr/>
        </p:nvSpPr>
        <p:spPr>
          <a:xfrm>
            <a:off x="7123880" y="2178561"/>
            <a:ext cx="44815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turis lokal memiliki kemungkinan lebih tinggi untuk pembatalan pemesanan</a:t>
            </a:r>
            <a:endParaRPr sz="12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2046096" y="3509230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23%</a:t>
            </a:r>
            <a:endParaRPr/>
          </a:p>
        </p:txBody>
      </p:sp>
      <p:sp>
        <p:nvSpPr>
          <p:cNvPr id="318" name="Google Shape;318;p15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Guest location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16"/>
          <p:cNvGraphicFramePr/>
          <p:nvPr/>
        </p:nvGraphicFramePr>
        <p:xfrm>
          <a:off x="1017813" y="1451774"/>
          <a:ext cx="4585161" cy="4218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4" name="Google Shape;324;p16"/>
          <p:cNvPicPr preferRelativeResize="0"/>
          <p:nvPr/>
        </p:nvPicPr>
        <p:blipFill rotWithShape="1">
          <a:blip r:embed="rId4">
            <a:alphaModFix/>
          </a:blip>
          <a:srcRect l="37415" t="29355" r="40995" b="37085"/>
          <a:stretch/>
        </p:blipFill>
        <p:spPr>
          <a:xfrm>
            <a:off x="8974397" y="2692904"/>
            <a:ext cx="3465095" cy="34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2836" y="5319084"/>
            <a:ext cx="12204835" cy="15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for previously cancelled booking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4171979" y="1973032"/>
            <a:ext cx="584919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92%</a:t>
            </a: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6488338" y="2190389"/>
            <a:ext cx="458516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yang sebelumnya pernah melakukan pembatalan pemesanan, memiliki kemungkinan lebih tinggi untuk membatalkan pesanan nya</a:t>
            </a:r>
            <a:endParaRPr sz="1100" b="1" i="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2135236" y="3929571"/>
            <a:ext cx="595438" cy="368000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00718" y="0"/>
            <a:ext cx="12292718" cy="6914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7"/>
          <p:cNvSpPr txBox="1"/>
          <p:nvPr/>
        </p:nvSpPr>
        <p:spPr>
          <a:xfrm>
            <a:off x="1685926" y="91644"/>
            <a:ext cx="9501188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and Pre Processing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182096" y="1332815"/>
            <a:ext cx="4664300" cy="3987599"/>
            <a:chOff x="439977" y="23111"/>
            <a:chExt cx="4664300" cy="3987599"/>
          </a:xfrm>
        </p:grpSpPr>
        <p:sp>
          <p:nvSpPr>
            <p:cNvPr id="338" name="Google Shape;338;p17"/>
            <p:cNvSpPr/>
            <p:nvPr/>
          </p:nvSpPr>
          <p:spPr>
            <a:xfrm rot="5400000">
              <a:off x="716132" y="1178558"/>
              <a:ext cx="1042333" cy="118665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439977" y="23111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499944" y="83078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Missing Value</a:t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2194653" y="140249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 rot="5400000">
              <a:off x="2170945" y="2558250"/>
              <a:ext cx="1042333" cy="118665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894790" y="1402802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 txBox="1"/>
            <p:nvPr/>
          </p:nvSpPr>
          <p:spPr>
            <a:xfrm>
              <a:off x="1954757" y="1462769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Duplicated Value</a:t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649465" y="1519941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349602" y="2782494"/>
              <a:ext cx="1754675" cy="1228216"/>
            </a:xfrm>
            <a:prstGeom prst="roundRect">
              <a:avLst>
                <a:gd name="adj" fmla="val 16670"/>
              </a:avLst>
            </a:prstGeom>
            <a:gradFill>
              <a:gsLst>
                <a:gs pos="0">
                  <a:srgbClr val="331771"/>
                </a:gs>
                <a:gs pos="50000">
                  <a:srgbClr val="4B21A5"/>
                </a:gs>
                <a:gs pos="100000">
                  <a:srgbClr val="5B28C6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3409569" y="2842461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Outlier</a:t>
              </a:r>
              <a:endParaRPr/>
            </a:p>
          </p:txBody>
        </p:sp>
      </p:grpSp>
      <p:sp>
        <p:nvSpPr>
          <p:cNvPr id="348" name="Google Shape;348;p17"/>
          <p:cNvSpPr txBox="1"/>
          <p:nvPr/>
        </p:nvSpPr>
        <p:spPr>
          <a:xfrm>
            <a:off x="1911790" y="1514474"/>
            <a:ext cx="41338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 🡪 Drop 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🡪 Ada ID = 1, tidak ada = 0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🡪 Isi dengan nilai modus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Children 🡪 Hapus baris yang tidak memiliki value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3376612" y="3133859"/>
            <a:ext cx="20669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ada duplicated</a:t>
            </a:r>
            <a:endParaRPr/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2879871" y="5348356"/>
            <a:ext cx="88261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Mengubah outlier menjadi batas atas (High Limit)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Ganti nilai outlier dari feature yang memiliki nilai low limit dan high limit yang sama, menjadi nilai terdekat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871" t="43949" r="15247" b="9158"/>
          <a:stretch/>
        </p:blipFill>
        <p:spPr>
          <a:xfrm>
            <a:off x="-128583" y="1885950"/>
            <a:ext cx="7966791" cy="4986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8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E2EAE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8E2EA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729163" y="755840"/>
            <a:ext cx="324326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8E2EAE"/>
                </a:solidFill>
                <a:latin typeface="Calibri"/>
                <a:ea typeface="Calibri"/>
                <a:cs typeface="Calibri"/>
                <a:sym typeface="Calibri"/>
              </a:rPr>
              <a:t>Feature Transformation</a:t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1857375" y="1885950"/>
            <a:ext cx="3157538" cy="90011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Normalized / Re-scaled</a:t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7671087" y="1885950"/>
            <a:ext cx="3157538" cy="90011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Encoding</a:t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7671087" y="3486154"/>
            <a:ext cx="3157538" cy="5286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7671087" y="4164809"/>
            <a:ext cx="3157538" cy="5286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hot encoding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9099837" y="2918403"/>
            <a:ext cx="300037" cy="4534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3E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68" name="Google Shape;368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510" t="10402" r="11087" b="14560"/>
          <a:stretch/>
        </p:blipFill>
        <p:spPr>
          <a:xfrm>
            <a:off x="0" y="-16885"/>
            <a:ext cx="10801350" cy="689177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/>
          <p:nvPr/>
        </p:nvSpPr>
        <p:spPr>
          <a:xfrm>
            <a:off x="128588" y="142875"/>
            <a:ext cx="10401300" cy="728663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6457951" y="-16885"/>
            <a:ext cx="5734050" cy="4231698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6914252" y="5324953"/>
            <a:ext cx="5095877" cy="1261022"/>
          </a:xfrm>
          <a:custGeom>
            <a:avLst/>
            <a:gdLst/>
            <a:ahLst/>
            <a:cxnLst/>
            <a:rect l="l" t="t" r="r" b="b"/>
            <a:pathLst>
              <a:path w="5095877" h="1261022" fill="none" extrusionOk="0">
                <a:moveTo>
                  <a:pt x="0" y="210170"/>
                </a:moveTo>
                <a:cubicBezTo>
                  <a:pt x="-4577" y="103284"/>
                  <a:pt x="74207" y="-26390"/>
                  <a:pt x="210170" y="0"/>
                </a:cubicBezTo>
                <a:cubicBezTo>
                  <a:pt x="445008" y="-50650"/>
                  <a:pt x="626993" y="54822"/>
                  <a:pt x="841367" y="0"/>
                </a:cubicBezTo>
                <a:cubicBezTo>
                  <a:pt x="1055741" y="-54822"/>
                  <a:pt x="1104428" y="21224"/>
                  <a:pt x="1332299" y="0"/>
                </a:cubicBezTo>
                <a:cubicBezTo>
                  <a:pt x="1560170" y="-21224"/>
                  <a:pt x="1677024" y="42560"/>
                  <a:pt x="1963496" y="0"/>
                </a:cubicBezTo>
                <a:cubicBezTo>
                  <a:pt x="2249968" y="-42560"/>
                  <a:pt x="2297807" y="1530"/>
                  <a:pt x="2407672" y="0"/>
                </a:cubicBezTo>
                <a:cubicBezTo>
                  <a:pt x="2517537" y="-1530"/>
                  <a:pt x="2826265" y="18363"/>
                  <a:pt x="3038870" y="0"/>
                </a:cubicBezTo>
                <a:cubicBezTo>
                  <a:pt x="3251475" y="-18363"/>
                  <a:pt x="3356413" y="30020"/>
                  <a:pt x="3529801" y="0"/>
                </a:cubicBezTo>
                <a:cubicBezTo>
                  <a:pt x="3703189" y="-30020"/>
                  <a:pt x="3838287" y="33"/>
                  <a:pt x="3973977" y="0"/>
                </a:cubicBezTo>
                <a:cubicBezTo>
                  <a:pt x="4109667" y="-33"/>
                  <a:pt x="4442051" y="46908"/>
                  <a:pt x="4885707" y="0"/>
                </a:cubicBezTo>
                <a:cubicBezTo>
                  <a:pt x="4994272" y="28101"/>
                  <a:pt x="5109245" y="97930"/>
                  <a:pt x="5095877" y="210170"/>
                </a:cubicBezTo>
                <a:cubicBezTo>
                  <a:pt x="5122578" y="334833"/>
                  <a:pt x="5090050" y="530509"/>
                  <a:pt x="5095877" y="638918"/>
                </a:cubicBezTo>
                <a:cubicBezTo>
                  <a:pt x="5101704" y="747327"/>
                  <a:pt x="5062011" y="916682"/>
                  <a:pt x="5095877" y="1050852"/>
                </a:cubicBezTo>
                <a:cubicBezTo>
                  <a:pt x="5105383" y="1190160"/>
                  <a:pt x="5014773" y="1273875"/>
                  <a:pt x="4885707" y="1261022"/>
                </a:cubicBezTo>
                <a:cubicBezTo>
                  <a:pt x="4754453" y="1273261"/>
                  <a:pt x="4583311" y="1211288"/>
                  <a:pt x="4441531" y="1261022"/>
                </a:cubicBezTo>
                <a:cubicBezTo>
                  <a:pt x="4299751" y="1310756"/>
                  <a:pt x="4094401" y="1195211"/>
                  <a:pt x="3763578" y="1261022"/>
                </a:cubicBezTo>
                <a:cubicBezTo>
                  <a:pt x="3432755" y="1326833"/>
                  <a:pt x="3383235" y="1215945"/>
                  <a:pt x="3179136" y="1261022"/>
                </a:cubicBezTo>
                <a:cubicBezTo>
                  <a:pt x="2975037" y="1306099"/>
                  <a:pt x="2748551" y="1221858"/>
                  <a:pt x="2501183" y="1261022"/>
                </a:cubicBezTo>
                <a:cubicBezTo>
                  <a:pt x="2253815" y="1300186"/>
                  <a:pt x="2012814" y="1248194"/>
                  <a:pt x="1869986" y="1261022"/>
                </a:cubicBezTo>
                <a:cubicBezTo>
                  <a:pt x="1727158" y="1273850"/>
                  <a:pt x="1575198" y="1239912"/>
                  <a:pt x="1332299" y="1261022"/>
                </a:cubicBezTo>
                <a:cubicBezTo>
                  <a:pt x="1089400" y="1282132"/>
                  <a:pt x="652668" y="1134718"/>
                  <a:pt x="210170" y="1261022"/>
                </a:cubicBezTo>
                <a:cubicBezTo>
                  <a:pt x="94485" y="1278720"/>
                  <a:pt x="8628" y="1159184"/>
                  <a:pt x="0" y="1050852"/>
                </a:cubicBezTo>
                <a:cubicBezTo>
                  <a:pt x="-43944" y="885460"/>
                  <a:pt x="6193" y="749303"/>
                  <a:pt x="0" y="630511"/>
                </a:cubicBezTo>
                <a:cubicBezTo>
                  <a:pt x="-6193" y="511719"/>
                  <a:pt x="45195" y="395591"/>
                  <a:pt x="0" y="210170"/>
                </a:cubicBezTo>
                <a:close/>
              </a:path>
              <a:path w="5095877" h="1261022" extrusionOk="0">
                <a:moveTo>
                  <a:pt x="0" y="210170"/>
                </a:moveTo>
                <a:cubicBezTo>
                  <a:pt x="-15983" y="84237"/>
                  <a:pt x="78478" y="5862"/>
                  <a:pt x="210170" y="0"/>
                </a:cubicBezTo>
                <a:cubicBezTo>
                  <a:pt x="408560" y="-23751"/>
                  <a:pt x="622168" y="36365"/>
                  <a:pt x="888123" y="0"/>
                </a:cubicBezTo>
                <a:cubicBezTo>
                  <a:pt x="1154078" y="-36365"/>
                  <a:pt x="1248161" y="22518"/>
                  <a:pt x="1425810" y="0"/>
                </a:cubicBezTo>
                <a:cubicBezTo>
                  <a:pt x="1603459" y="-22518"/>
                  <a:pt x="1756907" y="49366"/>
                  <a:pt x="1916741" y="0"/>
                </a:cubicBezTo>
                <a:cubicBezTo>
                  <a:pt x="2076575" y="-49366"/>
                  <a:pt x="2350535" y="2310"/>
                  <a:pt x="2547939" y="0"/>
                </a:cubicBezTo>
                <a:cubicBezTo>
                  <a:pt x="2745343" y="-2310"/>
                  <a:pt x="2976167" y="37827"/>
                  <a:pt x="3085625" y="0"/>
                </a:cubicBezTo>
                <a:cubicBezTo>
                  <a:pt x="3195083" y="-37827"/>
                  <a:pt x="3540837" y="8576"/>
                  <a:pt x="3763578" y="0"/>
                </a:cubicBezTo>
                <a:cubicBezTo>
                  <a:pt x="3986319" y="-8576"/>
                  <a:pt x="4025283" y="33026"/>
                  <a:pt x="4254510" y="0"/>
                </a:cubicBezTo>
                <a:cubicBezTo>
                  <a:pt x="4483737" y="-33026"/>
                  <a:pt x="4739967" y="27895"/>
                  <a:pt x="4885707" y="0"/>
                </a:cubicBezTo>
                <a:cubicBezTo>
                  <a:pt x="5028184" y="6348"/>
                  <a:pt x="5064491" y="89020"/>
                  <a:pt x="5095877" y="210170"/>
                </a:cubicBezTo>
                <a:cubicBezTo>
                  <a:pt x="5140287" y="398142"/>
                  <a:pt x="5085225" y="545647"/>
                  <a:pt x="5095877" y="630511"/>
                </a:cubicBezTo>
                <a:cubicBezTo>
                  <a:pt x="5106529" y="715375"/>
                  <a:pt x="5056081" y="878908"/>
                  <a:pt x="5095877" y="1050852"/>
                </a:cubicBezTo>
                <a:cubicBezTo>
                  <a:pt x="5106410" y="1179828"/>
                  <a:pt x="5007556" y="1255966"/>
                  <a:pt x="4885707" y="1261022"/>
                </a:cubicBezTo>
                <a:cubicBezTo>
                  <a:pt x="4637579" y="1312774"/>
                  <a:pt x="4486413" y="1195779"/>
                  <a:pt x="4301265" y="1261022"/>
                </a:cubicBezTo>
                <a:cubicBezTo>
                  <a:pt x="4116117" y="1326265"/>
                  <a:pt x="3983186" y="1254995"/>
                  <a:pt x="3716823" y="1261022"/>
                </a:cubicBezTo>
                <a:cubicBezTo>
                  <a:pt x="3450460" y="1267049"/>
                  <a:pt x="3221017" y="1197593"/>
                  <a:pt x="3038870" y="1261022"/>
                </a:cubicBezTo>
                <a:cubicBezTo>
                  <a:pt x="2856723" y="1324451"/>
                  <a:pt x="2627087" y="1236353"/>
                  <a:pt x="2454428" y="1261022"/>
                </a:cubicBezTo>
                <a:cubicBezTo>
                  <a:pt x="2281769" y="1285691"/>
                  <a:pt x="2175527" y="1231554"/>
                  <a:pt x="2010252" y="1261022"/>
                </a:cubicBezTo>
                <a:cubicBezTo>
                  <a:pt x="1844977" y="1290490"/>
                  <a:pt x="1664771" y="1254161"/>
                  <a:pt x="1519320" y="1261022"/>
                </a:cubicBezTo>
                <a:cubicBezTo>
                  <a:pt x="1373869" y="1267883"/>
                  <a:pt x="986623" y="1210492"/>
                  <a:pt x="841367" y="1261022"/>
                </a:cubicBezTo>
                <a:cubicBezTo>
                  <a:pt x="696111" y="1311552"/>
                  <a:pt x="510861" y="1227697"/>
                  <a:pt x="210170" y="1261022"/>
                </a:cubicBezTo>
                <a:cubicBezTo>
                  <a:pt x="104181" y="1280990"/>
                  <a:pt x="-23386" y="1179259"/>
                  <a:pt x="0" y="1050852"/>
                </a:cubicBezTo>
                <a:cubicBezTo>
                  <a:pt x="-9277" y="852904"/>
                  <a:pt x="19444" y="781945"/>
                  <a:pt x="0" y="622104"/>
                </a:cubicBezTo>
                <a:cubicBezTo>
                  <a:pt x="-19444" y="462263"/>
                  <a:pt x="17659" y="382512"/>
                  <a:pt x="0" y="210170"/>
                </a:cubicBezTo>
                <a:close/>
              </a:path>
            </a:pathLst>
          </a:custGeom>
          <a:solidFill>
            <a:srgbClr val="D8E3F6"/>
          </a:solidFill>
          <a:ln w="28575" cap="flat" cmpd="sng">
            <a:solidFill>
              <a:srgbClr val="B9B8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 Location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Value menjadi local and internasional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diubah jadi SC (No Meal Package)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Segment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diganti jadi nilai modus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82D45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28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7158429" y="1684440"/>
            <a:ext cx="229587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stays in weekend night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7158429" y="2126810"/>
            <a:ext cx="229587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stays in week night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 txBox="1"/>
          <p:nvPr/>
        </p:nvSpPr>
        <p:spPr>
          <a:xfrm>
            <a:off x="10090845" y="193734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stays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 txBox="1"/>
          <p:nvPr/>
        </p:nvSpPr>
        <p:spPr>
          <a:xfrm>
            <a:off x="5734050" y="2707073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 txBox="1"/>
          <p:nvPr/>
        </p:nvSpPr>
        <p:spPr>
          <a:xfrm>
            <a:off x="5734050" y="3156237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7158499" y="3220031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guest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5734050" y="3641958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9385762" y="1869106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548759" y="3098433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6652516" y="1846992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5171933" y="2852578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5162921" y="3312001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8738957" y="4158270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8738957" y="4643991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8167828" y="4314034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9" name="Google Shape;389;p19"/>
          <p:cNvSpPr txBox="1"/>
          <p:nvPr/>
        </p:nvSpPr>
        <p:spPr>
          <a:xfrm>
            <a:off x="10191206" y="443816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9581466" y="4316564"/>
            <a:ext cx="773622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E270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>
              <a:solidFill>
                <a:srgbClr val="5E27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4144297" y="3505051"/>
            <a:ext cx="2344993" cy="7914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6814167" y="3429000"/>
            <a:ext cx="3587953" cy="126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deleted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20"/>
          <p:cNvPicPr preferRelativeResize="0"/>
          <p:nvPr/>
        </p:nvPicPr>
        <p:blipFill rotWithShape="1">
          <a:blip r:embed="rId3">
            <a:alphaModFix/>
          </a:blip>
          <a:srcRect l="18241" t="16458" r="19260" b="5444"/>
          <a:stretch/>
        </p:blipFill>
        <p:spPr>
          <a:xfrm>
            <a:off x="2881312" y="1128712"/>
            <a:ext cx="6429376" cy="535588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E270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9310688" y="2903448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Babies </a:t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9310687" y="3495218"/>
            <a:ext cx="2448233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weekend nights</a:t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9310687" y="4075321"/>
            <a:ext cx="2448233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 nights</a:t>
            </a: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433080" y="4207193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Credit card</a:t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9310688" y="2329727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Children</a:t>
            </a:r>
            <a:endParaRPr/>
          </a:p>
        </p:txBody>
      </p:sp>
      <p:sp>
        <p:nvSpPr>
          <p:cNvPr id="406" name="Google Shape;406;p20"/>
          <p:cNvSpPr/>
          <p:nvPr/>
        </p:nvSpPr>
        <p:spPr>
          <a:xfrm>
            <a:off x="433080" y="3627090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433080" y="3061735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433080" y="2496380"/>
            <a:ext cx="2448232" cy="439200"/>
          </a:xfrm>
          <a:prstGeom prst="roundRect">
            <a:avLst>
              <a:gd name="adj" fmla="val 16667"/>
            </a:avLst>
          </a:prstGeom>
          <a:solidFill>
            <a:srgbClr val="6237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5157788" y="4692872"/>
            <a:ext cx="1914525" cy="1107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 txBox="1"/>
          <p:nvPr/>
        </p:nvSpPr>
        <p:spPr>
          <a:xfrm>
            <a:off x="4739148" y="4684645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DELETED!</a:t>
            </a:r>
            <a:endParaRPr sz="3200" b="1" i="0" u="none" strike="noStrike" cap="none">
              <a:solidFill>
                <a:srgbClr val="E363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08766" y="3769248"/>
            <a:ext cx="4237476" cy="641838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308766" y="2405804"/>
            <a:ext cx="5164755" cy="284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HOTEL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BOOKING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838" y="814938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0" y="0"/>
            <a:ext cx="12192000" cy="419854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l="7990" t="25923" r="8804" b="32675"/>
          <a:stretch/>
        </p:blipFill>
        <p:spPr>
          <a:xfrm>
            <a:off x="5941460" y="419854"/>
            <a:ext cx="5941774" cy="16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/>
          <p:nvPr/>
        </p:nvSpPr>
        <p:spPr>
          <a:xfrm>
            <a:off x="2082800" y="7493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3000" sy="103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6604000" y="28067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3000" sy="103000" algn="tl" rotWithShape="0">
              <a:srgbClr val="000000">
                <a:alpha val="5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2459498" y="3255421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3200" b="1" i="0" u="none" strike="noStrike" cap="non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6980698" y="5407102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3200" b="1" i="0" u="none" strike="noStrike" cap="non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2459497" y="18434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119.390 </a:t>
            </a:r>
            <a:r>
              <a:rPr lang="en-US" sz="2400" b="1" i="0" u="none" strike="noStrike" cap="none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36 columns</a:t>
            </a:r>
            <a:endParaRPr sz="2400" b="1" i="0" u="none" strike="noStrike" cap="non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6980697" y="39008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119.386 </a:t>
            </a:r>
            <a:r>
              <a:rPr lang="en-US" sz="2400" b="1" i="0" u="none" strike="noStrike" cap="none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44 columns</a:t>
            </a:r>
            <a:endParaRPr sz="2400" b="1" i="0" u="none" strike="noStrike" cap="non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 txBox="1"/>
          <p:nvPr/>
        </p:nvSpPr>
        <p:spPr>
          <a:xfrm>
            <a:off x="2782221" y="1357699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i="0" u="none" strike="noStrike" cap="none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 Selection</a:t>
            </a:r>
            <a:endParaRPr sz="1100" b="1" i="0" u="none" strike="noStrike" cap="non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7" name="Google Shape;427;p22"/>
          <p:cNvGraphicFramePr/>
          <p:nvPr/>
        </p:nvGraphicFramePr>
        <p:xfrm>
          <a:off x="2782221" y="18113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{1D610DDC-EF5E-4135-81F3-5F566F4CAE11}</a:tableStyleId>
              </a:tblPr>
              <a:tblGrid>
                <a:gridCol w="119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Algoritma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Accuracy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Precision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Recall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F1 – Score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AUC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Logistic Regression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XGBoost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83%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77%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KNN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76%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Adaboost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LightGBM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91%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90%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Random Forest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95%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Decision Tree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8" name="Google Shape;428;p22"/>
          <p:cNvSpPr txBox="1"/>
          <p:nvPr/>
        </p:nvSpPr>
        <p:spPr>
          <a:xfrm>
            <a:off x="2345912" y="636502"/>
            <a:ext cx="2948473" cy="132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/>
          </a:p>
        </p:txBody>
      </p:sp>
      <p:sp>
        <p:nvSpPr>
          <p:cNvPr id="429" name="Google Shape;429;p22"/>
          <p:cNvSpPr/>
          <p:nvPr/>
        </p:nvSpPr>
        <p:spPr>
          <a:xfrm>
            <a:off x="2782221" y="3972910"/>
            <a:ext cx="7145550" cy="3573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9606" y="-91440"/>
            <a:ext cx="12371606" cy="696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769" y="1892928"/>
            <a:ext cx="5154371" cy="4265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3"/>
          <p:cNvSpPr/>
          <p:nvPr/>
        </p:nvSpPr>
        <p:spPr>
          <a:xfrm>
            <a:off x="7520940" y="2442290"/>
            <a:ext cx="4349867" cy="788415"/>
          </a:xfrm>
          <a:prstGeom prst="plaque">
            <a:avLst>
              <a:gd name="adj" fmla="val 16667"/>
            </a:avLst>
          </a:prstGeom>
          <a:solidFill>
            <a:srgbClr val="0654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Fokus pada predictive model yang paling bagus dalam menurunkan false positif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7520940" y="3871741"/>
            <a:ext cx="4349867" cy="796953"/>
          </a:xfrm>
          <a:prstGeom prst="plaque">
            <a:avLst>
              <a:gd name="adj" fmla="val 16667"/>
            </a:avLst>
          </a:prstGeom>
          <a:solidFill>
            <a:srgbClr val="0654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False Positif: Hasil prediksi customer melakukan cancellation tetapi kenyataanya customer tetap menginap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1385080" y="1032645"/>
            <a:ext cx="4621117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3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9408695" y="240632"/>
            <a:ext cx="1371600" cy="577515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"/>
          <p:cNvSpPr txBox="1"/>
          <p:nvPr/>
        </p:nvSpPr>
        <p:spPr>
          <a:xfrm>
            <a:off x="0" y="693068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100" b="1" i="0" u="none" strike="noStrike" cap="non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3987341" y="531385"/>
            <a:ext cx="4723504" cy="132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/>
          </a:p>
        </p:txBody>
      </p:sp>
      <p:pic>
        <p:nvPicPr>
          <p:cNvPr id="447" name="Google Shape;4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2001" y="1376829"/>
            <a:ext cx="6951805" cy="423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4"/>
          <p:cNvSpPr/>
          <p:nvPr/>
        </p:nvSpPr>
        <p:spPr>
          <a:xfrm>
            <a:off x="4213955" y="5912832"/>
            <a:ext cx="4270276" cy="732970"/>
          </a:xfrm>
          <a:prstGeom prst="flowChartAlternateProcess">
            <a:avLst/>
          </a:prstGeom>
          <a:noFill/>
          <a:ln w="38100" cap="flat" cmpd="sng">
            <a:solidFill>
              <a:srgbClr val="3053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Feature yang paling berpengaruh terhadap cancelation adalah adr</a:t>
            </a:r>
            <a:endParaRPr sz="16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6239435" y="1413862"/>
            <a:ext cx="1083449" cy="145997"/>
          </a:xfrm>
          <a:prstGeom prst="rect">
            <a:avLst/>
          </a:prstGeom>
          <a:solidFill>
            <a:srgbClr val="F1F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5"/>
          <p:cNvPicPr preferRelativeResize="0"/>
          <p:nvPr/>
        </p:nvPicPr>
        <p:blipFill rotWithShape="1">
          <a:blip r:embed="rId3">
            <a:alphaModFix/>
          </a:blip>
          <a:srcRect l="8377" t="16393" r="8681" b="8958"/>
          <a:stretch/>
        </p:blipFill>
        <p:spPr>
          <a:xfrm>
            <a:off x="0" y="54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/>
          <p:nvPr/>
        </p:nvSpPr>
        <p:spPr>
          <a:xfrm>
            <a:off x="571975" y="1393602"/>
            <a:ext cx="2597400" cy="6804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Booking and input data 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5"/>
          <p:cNvSpPr/>
          <p:nvPr/>
        </p:nvSpPr>
        <p:spPr>
          <a:xfrm>
            <a:off x="3169375" y="1395000"/>
            <a:ext cx="6374675" cy="3048413"/>
          </a:xfrm>
          <a:prstGeom prst="rect">
            <a:avLst/>
          </a:prstGeom>
          <a:solidFill>
            <a:srgbClr val="0669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3692425" y="1433952"/>
            <a:ext cx="17295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Check via Model 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5944975" y="1199237"/>
            <a:ext cx="2189700" cy="905856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Predict Cancel?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8657725" y="1474302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 txBox="1"/>
          <p:nvPr/>
        </p:nvSpPr>
        <p:spPr>
          <a:xfrm>
            <a:off x="7029888" y="2110283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8089900" y="131537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/>
          <p:nvPr/>
        </p:nvSpPr>
        <p:spPr>
          <a:xfrm>
            <a:off x="3128390" y="2478135"/>
            <a:ext cx="2189700" cy="815237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Cancel Confirmation (24h)?</a:t>
            </a:r>
            <a:endParaRPr sz="1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1548523" y="4048143"/>
            <a:ext cx="2189700" cy="5997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Available for Other Customer</a:t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4683973" y="3982255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/>
          </a:p>
        </p:txBody>
      </p:sp>
      <p:sp>
        <p:nvSpPr>
          <p:cNvPr id="465" name="Google Shape;465;p25"/>
          <p:cNvSpPr txBox="1"/>
          <p:nvPr/>
        </p:nvSpPr>
        <p:spPr>
          <a:xfrm>
            <a:off x="2935723" y="337309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4704565" y="3348615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 txBox="1"/>
          <p:nvPr/>
        </p:nvSpPr>
        <p:spPr>
          <a:xfrm>
            <a:off x="3759302" y="107400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Implementasi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8" name="Google Shape;468;p25"/>
          <p:cNvCxnSpPr/>
          <p:nvPr/>
        </p:nvCxnSpPr>
        <p:spPr>
          <a:xfrm>
            <a:off x="3232738" y="1732057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5"/>
          <p:cNvCxnSpPr/>
          <p:nvPr/>
        </p:nvCxnSpPr>
        <p:spPr>
          <a:xfrm>
            <a:off x="5493550" y="1738765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0" name="Google Shape;470;p25"/>
          <p:cNvCxnSpPr/>
          <p:nvPr/>
        </p:nvCxnSpPr>
        <p:spPr>
          <a:xfrm>
            <a:off x="8188835" y="1732057"/>
            <a:ext cx="4148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1" name="Google Shape;471;p25"/>
          <p:cNvCxnSpPr/>
          <p:nvPr/>
        </p:nvCxnSpPr>
        <p:spPr>
          <a:xfrm flipH="1">
            <a:off x="2643441" y="3293372"/>
            <a:ext cx="1579800" cy="755400"/>
          </a:xfrm>
          <a:prstGeom prst="curvedConnector3">
            <a:avLst>
              <a:gd name="adj1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2" name="Google Shape;472;p25"/>
          <p:cNvCxnSpPr/>
          <p:nvPr/>
        </p:nvCxnSpPr>
        <p:spPr>
          <a:xfrm>
            <a:off x="4223240" y="3293371"/>
            <a:ext cx="1555500" cy="689400"/>
          </a:xfrm>
          <a:prstGeom prst="curvedConnector3">
            <a:avLst>
              <a:gd name="adj1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3" name="Google Shape;473;p25"/>
          <p:cNvSpPr/>
          <p:nvPr/>
        </p:nvSpPr>
        <p:spPr>
          <a:xfrm>
            <a:off x="5987348" y="2588156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Sent Notification to Customer</a:t>
            </a:r>
            <a:endParaRPr sz="1400" b="1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25"/>
          <p:cNvCxnSpPr/>
          <p:nvPr/>
        </p:nvCxnSpPr>
        <p:spPr>
          <a:xfrm>
            <a:off x="7027842" y="2096279"/>
            <a:ext cx="0" cy="38330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p25"/>
          <p:cNvCxnSpPr/>
          <p:nvPr/>
        </p:nvCxnSpPr>
        <p:spPr>
          <a:xfrm rot="10800000">
            <a:off x="5412863" y="2887243"/>
            <a:ext cx="49554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6" name="Google Shape;476;p25"/>
          <p:cNvSpPr txBox="1"/>
          <p:nvPr/>
        </p:nvSpPr>
        <p:spPr>
          <a:xfrm>
            <a:off x="1475023" y="4482365"/>
            <a:ext cx="4018527" cy="55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*Free upgrade room jika customer tidak jadi melakukan cancel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"/>
          <p:cNvPicPr preferRelativeResize="0"/>
          <p:nvPr/>
        </p:nvPicPr>
        <p:blipFill rotWithShape="1">
          <a:blip r:embed="rId3">
            <a:alphaModFix/>
          </a:blip>
          <a:srcRect l="21617" t="11875" r="7278" b="24167"/>
          <a:stretch/>
        </p:blipFill>
        <p:spPr>
          <a:xfrm>
            <a:off x="4214813" y="0"/>
            <a:ext cx="102497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>
            <a:spLocks noGrp="1"/>
          </p:cNvSpPr>
          <p:nvPr>
            <p:ph type="title"/>
          </p:nvPr>
        </p:nvSpPr>
        <p:spPr>
          <a:xfrm>
            <a:off x="1568450" y="717549"/>
            <a:ext cx="44005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2E94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br>
              <a:rPr lang="en-US" sz="32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sz="3200" b="1">
              <a:solidFill>
                <a:srgbClr val="422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3786187" y="2043112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in Online</a:t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3786187" y="3187576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Phone reminder</a:t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3786187" y="5461120"/>
            <a:ext cx="2519363" cy="863781"/>
          </a:xfrm>
          <a:prstGeom prst="flowChartTerminator">
            <a:avLst/>
          </a:prstGeom>
          <a:solidFill>
            <a:srgbClr val="F082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agent partnership</a:t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3786187" y="4343396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 partnership</a:t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338136" y="3144405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 Parking/Vallet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333373" y="4300868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Special offer for local customer</a:t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333372" y="5497632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loyalty point</a:t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342900" y="2002050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Non refund policy applied if lead time &gt; 210 days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7090" y="-268645"/>
            <a:ext cx="13309548" cy="739528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7"/>
          <p:cNvSpPr txBox="1"/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Cancelation rate</a:t>
            </a: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Mengurangi potensi penurunan revenue sebesar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6334" y="-122296"/>
            <a:ext cx="12784667" cy="710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9796" y="3209426"/>
            <a:ext cx="821567" cy="206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6566" y="3337147"/>
            <a:ext cx="1608485" cy="19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903" y="3179380"/>
            <a:ext cx="759822" cy="212319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8"/>
          <p:cNvSpPr txBox="1"/>
          <p:nvPr/>
        </p:nvSpPr>
        <p:spPr>
          <a:xfrm>
            <a:off x="5911363" y="2815486"/>
            <a:ext cx="6469143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sz="6000" b="1" i="0" u="none" strike="noStrike" cap="none">
                <a:solidFill>
                  <a:srgbClr val="FF4D67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6000" b="1" i="0" u="none" strike="noStrike" cap="none">
              <a:solidFill>
                <a:srgbClr val="FF4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8"/>
          <p:cNvPicPr preferRelativeResize="0"/>
          <p:nvPr/>
        </p:nvPicPr>
        <p:blipFill rotWithShape="1">
          <a:blip r:embed="rId7">
            <a:alphaModFix/>
          </a:blip>
          <a:srcRect l="27143" t="25923" r="8804" b="32675"/>
          <a:stretch/>
        </p:blipFill>
        <p:spPr>
          <a:xfrm>
            <a:off x="0" y="-122296"/>
            <a:ext cx="4215539" cy="15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l="19312" t="9106" r="15811" b="12595"/>
          <a:stretch/>
        </p:blipFill>
        <p:spPr>
          <a:xfrm>
            <a:off x="-93345" y="-184433"/>
            <a:ext cx="12378690" cy="722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7892492" y="4160521"/>
            <a:ext cx="3842308" cy="674370"/>
          </a:xfrm>
          <a:prstGeom prst="rect">
            <a:avLst/>
          </a:prstGeom>
          <a:solidFill>
            <a:srgbClr val="FBCD54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B5A4"/>
              </a:buClr>
              <a:buSzPct val="100000"/>
              <a:buFont typeface="Arial"/>
              <a:buNone/>
            </a:pPr>
            <a:r>
              <a:rPr lang="en-US" sz="4000" b="1" i="0" u="none" strike="noStrike" cap="none">
                <a:solidFill>
                  <a:srgbClr val="07B5A4"/>
                </a:solidFill>
                <a:latin typeface="Arial"/>
                <a:ea typeface="Arial"/>
                <a:cs typeface="Arial"/>
                <a:sym typeface="Arial"/>
              </a:rPr>
              <a:t>TEAM ANALYST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l="27143" t="25923" r="8804" b="32675"/>
          <a:stretch/>
        </p:blipFill>
        <p:spPr>
          <a:xfrm>
            <a:off x="6905065" y="2042912"/>
            <a:ext cx="5132709" cy="186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8972549" y="3670582"/>
            <a:ext cx="1451611" cy="57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5"/>
          <p:cNvCxnSpPr>
            <a:endCxn id="137" idx="2"/>
          </p:cNvCxnSpPr>
          <p:nvPr/>
        </p:nvCxnSpPr>
        <p:spPr>
          <a:xfrm rot="10800000" flipH="1">
            <a:off x="6820426" y="2708982"/>
            <a:ext cx="1595400" cy="14193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5"/>
          <p:cNvCxnSpPr/>
          <p:nvPr/>
        </p:nvCxnSpPr>
        <p:spPr>
          <a:xfrm>
            <a:off x="2865808" y="2468467"/>
            <a:ext cx="3954504" cy="1659884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5"/>
          <p:cNvSpPr/>
          <p:nvPr/>
        </p:nvSpPr>
        <p:spPr>
          <a:xfrm>
            <a:off x="2124283" y="1656516"/>
            <a:ext cx="1535613" cy="1535613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1906683" y="3517802"/>
            <a:ext cx="20566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Tingkat pembatalan hotel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 global</a:t>
            </a:r>
            <a:endParaRPr/>
          </a:p>
        </p:txBody>
      </p:sp>
      <p:cxnSp>
        <p:nvCxnSpPr>
          <p:cNvPr id="141" name="Google Shape;141;p5"/>
          <p:cNvCxnSpPr/>
          <p:nvPr/>
        </p:nvCxnSpPr>
        <p:spPr>
          <a:xfrm>
            <a:off x="2883435" y="2923322"/>
            <a:ext cx="1" cy="4666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5"/>
          <p:cNvSpPr/>
          <p:nvPr/>
        </p:nvSpPr>
        <p:spPr>
          <a:xfrm>
            <a:off x="8415826" y="1656516"/>
            <a:ext cx="2104931" cy="2104931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Penurunan revenue</a:t>
            </a:r>
            <a:endParaRPr/>
          </a:p>
        </p:txBody>
      </p:sp>
      <p:cxnSp>
        <p:nvCxnSpPr>
          <p:cNvPr id="142" name="Google Shape;142;p5"/>
          <p:cNvCxnSpPr/>
          <p:nvPr/>
        </p:nvCxnSpPr>
        <p:spPr>
          <a:xfrm>
            <a:off x="6820312" y="4128351"/>
            <a:ext cx="2476081" cy="84016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3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5"/>
          <p:cNvSpPr/>
          <p:nvPr/>
        </p:nvSpPr>
        <p:spPr>
          <a:xfrm>
            <a:off x="9077709" y="4029363"/>
            <a:ext cx="1811204" cy="1811204"/>
          </a:xfrm>
          <a:prstGeom prst="ellipse">
            <a:avLst/>
          </a:prstGeom>
          <a:solidFill>
            <a:srgbClr val="1A468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Kebiasaan cancel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1537383" y="330861"/>
            <a:ext cx="368156" cy="32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l="8375" t="11438" r="6896" b="10538"/>
          <a:stretch/>
        </p:blipFill>
        <p:spPr>
          <a:xfrm>
            <a:off x="2020705" y="579095"/>
            <a:ext cx="10222991" cy="6073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-1" y="-107996"/>
            <a:ext cx="6282814" cy="696599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2398" y="-107996"/>
            <a:ext cx="12091297" cy="163670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37164" y="5772803"/>
            <a:ext cx="12091297" cy="1085197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>
            <a:spLocks noGrp="1"/>
          </p:cNvSpPr>
          <p:nvPr>
            <p:ph type="title"/>
          </p:nvPr>
        </p:nvSpPr>
        <p:spPr>
          <a:xfrm>
            <a:off x="3363657" y="205365"/>
            <a:ext cx="5714051" cy="7718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lt1"/>
                </a:solidFill>
              </a:rPr>
              <a:t>Latar Belakang Masalah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346222" y="1137325"/>
            <a:ext cx="2268463" cy="226846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2805897" y="2067069"/>
            <a:ext cx="27829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secara global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1296826" y="4229674"/>
            <a:ext cx="1807524" cy="180752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Penurunan revenue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3597750" y="4246971"/>
            <a:ext cx="1811204" cy="18112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Kebiasaan cancel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359148" cy="688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8185355" y="1076632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8613058" y="2910348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413759" y="1076632"/>
            <a:ext cx="273582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37%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8745789" y="2730730"/>
            <a:ext cx="3384757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 Portugal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(City Hotel &amp; Resort Hotel)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0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405" y="2960191"/>
            <a:ext cx="6583505" cy="3834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07842" y="447899"/>
            <a:ext cx="6806190" cy="726312"/>
          </a:xfrm>
          <a:prstGeom prst="rect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Asumsi kerugian per tahun </a:t>
            </a:r>
            <a:endParaRPr sz="4000" b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l="30792" t="27341"/>
          <a:stretch/>
        </p:blipFill>
        <p:spPr>
          <a:xfrm>
            <a:off x="7699425" y="3568699"/>
            <a:ext cx="4394732" cy="30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5012" y="5825762"/>
            <a:ext cx="736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4626" y="3384134"/>
            <a:ext cx="9144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9340" y="5653592"/>
            <a:ext cx="553821" cy="55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8">
            <a:alphaModFix/>
          </a:blip>
          <a:srcRect r="24794"/>
          <a:stretch/>
        </p:blipFill>
        <p:spPr>
          <a:xfrm>
            <a:off x="8184283" y="4223671"/>
            <a:ext cx="2235413" cy="191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l="-6145" t="-10002" r="31877" b="58932"/>
          <a:stretch/>
        </p:blipFill>
        <p:spPr>
          <a:xfrm>
            <a:off x="7405405" y="3554930"/>
            <a:ext cx="3119314" cy="14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5236" y="5219737"/>
            <a:ext cx="569826" cy="37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66342" y="4215421"/>
            <a:ext cx="455277" cy="4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711886" y="260909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86295" y="1476959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Resort Hotel</a:t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4294723" y="267388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2663461" y="1440655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City Hotel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471022" y="426812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€ 484k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4006479" y="4196934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€ 1,500k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471021" y="538213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7 Miliar Rupiah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4006479" y="5384723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23 Miliar Rupiah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592982" y="492240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3978842" y="487479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Solution&gt;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162"/>
            <a:ext cx="12332043" cy="72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4270" y="365125"/>
            <a:ext cx="3484606" cy="499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1" y="-198163"/>
            <a:ext cx="5609969" cy="70561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817075" y="-45763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211594" y="1287989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2891481" y="5115720"/>
            <a:ext cx="4114799" cy="1894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843347" y="2613552"/>
            <a:ext cx="4462849" cy="1513703"/>
          </a:xfrm>
          <a:prstGeom prst="roundRect">
            <a:avLst>
              <a:gd name="adj" fmla="val 16667"/>
            </a:avLst>
          </a:prstGeom>
          <a:solidFill>
            <a:srgbClr val="FF86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SOLUSI?</a:t>
            </a:r>
            <a:endParaRPr/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4">
            <a:alphaModFix/>
          </a:blip>
          <a:srcRect l="7199" t="7741" r="11458" b="9032"/>
          <a:stretch/>
        </p:blipFill>
        <p:spPr>
          <a:xfrm>
            <a:off x="-1" y="-137615"/>
            <a:ext cx="11946195" cy="719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7241458" y="-198163"/>
            <a:ext cx="5206181" cy="7254325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-2" y="-201927"/>
            <a:ext cx="12447641" cy="1540932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8039242" y="2667136"/>
            <a:ext cx="3610611" cy="13255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8059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028059"/>
                </a:solidFill>
                <a:latin typeface="Arial"/>
                <a:ea typeface="Arial"/>
                <a:cs typeface="Arial"/>
                <a:sym typeface="Arial"/>
              </a:rPr>
              <a:t>Solusi?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6339016" y="365124"/>
            <a:ext cx="5301049" cy="53189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l="11789" t="15938" r="11888" b="15862"/>
          <a:stretch/>
        </p:blipFill>
        <p:spPr>
          <a:xfrm>
            <a:off x="646528" y="-24284"/>
            <a:ext cx="11640065" cy="6934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537305" y="257503"/>
            <a:ext cx="5155182" cy="6600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052751" y="365124"/>
            <a:ext cx="1077098" cy="307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7626176" y="354613"/>
            <a:ext cx="4300153" cy="307538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551935" y="2333376"/>
            <a:ext cx="5062151" cy="1966912"/>
          </a:xfrm>
          <a:prstGeom prst="roundRect">
            <a:avLst>
              <a:gd name="adj" fmla="val 16667"/>
            </a:avLst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 RATE PREDICTION</a:t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8082945" y="3451428"/>
            <a:ext cx="1478699" cy="256839"/>
          </a:xfrm>
          <a:prstGeom prst="rect">
            <a:avLst/>
          </a:prstGeom>
          <a:solidFill>
            <a:srgbClr val="6483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 Prediction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9776252" y="1707940"/>
            <a:ext cx="868744" cy="33652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B801"/>
                </a:solidFill>
                <a:latin typeface="Calibri"/>
                <a:ea typeface="Calibri"/>
                <a:cs typeface="Calibri"/>
                <a:sym typeface="Calibri"/>
              </a:rPr>
              <a:t>Hotel booking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>
            <a:off x="1519807" y="198900"/>
            <a:ext cx="5227452" cy="5795401"/>
            <a:chOff x="704638" y="0"/>
            <a:chExt cx="5227452" cy="5795401"/>
          </a:xfrm>
        </p:grpSpPr>
        <p:sp>
          <p:nvSpPr>
            <p:cNvPr id="222" name="Google Shape;222;p10"/>
            <p:cNvSpPr/>
            <p:nvPr/>
          </p:nvSpPr>
          <p:spPr>
            <a:xfrm rot="4396374">
              <a:off x="1040020" y="1153239"/>
              <a:ext cx="5002934" cy="34889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8" y="15000"/>
                  </a:quadBezTo>
                  <a:lnTo>
                    <a:pt x="92569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6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600"/>
                <a:buFont typeface="Calibri"/>
                <a:buNone/>
              </a:pPr>
              <a:endParaRPr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0"/>
          <p:cNvSpPr txBox="1"/>
          <p:nvPr/>
        </p:nvSpPr>
        <p:spPr>
          <a:xfrm>
            <a:off x="4172111" y="146381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528507" y="436185"/>
            <a:ext cx="1386769" cy="1343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770605" y="66726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 l="42277" t="22910" r="11910" b="16278"/>
          <a:stretch/>
        </p:blipFill>
        <p:spPr>
          <a:xfrm>
            <a:off x="6774836" y="1180568"/>
            <a:ext cx="5439616" cy="48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5770604" y="5244501"/>
            <a:ext cx="1470853" cy="1388747"/>
          </a:xfrm>
          <a:prstGeom prst="ellipse">
            <a:avLst/>
          </a:prstGeom>
          <a:solidFill>
            <a:srgbClr val="6483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712056" y="3070341"/>
            <a:ext cx="3460055" cy="853142"/>
          </a:xfrm>
          <a:prstGeom prst="roundRect">
            <a:avLst>
              <a:gd name="adj" fmla="val 16667"/>
            </a:avLst>
          </a:prstGeom>
          <a:solidFill>
            <a:srgbClr val="FFB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Menurunkan Cancellation rate</a:t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152400" y="152400"/>
            <a:ext cx="7397262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-1" y="0"/>
            <a:ext cx="3689479" cy="72057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152399" y="152401"/>
            <a:ext cx="4352249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1618575" y="6088771"/>
            <a:ext cx="4352249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618575" y="5756022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8343668" y="436185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9344036" y="-47414"/>
            <a:ext cx="2847963" cy="7103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-26501" y="5577211"/>
            <a:ext cx="2957512" cy="2957512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-2398109" y="471335"/>
            <a:ext cx="3776856" cy="3776856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0573425" y="5194083"/>
            <a:ext cx="1439165" cy="1439165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-2185988" y="497205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2517038" y="74707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2617552" y="512755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508427" y="1427707"/>
            <a:ext cx="7560152" cy="56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2250" y="1824199"/>
            <a:ext cx="6558291" cy="4740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/>
          <p:nvPr/>
        </p:nvSpPr>
        <p:spPr>
          <a:xfrm>
            <a:off x="1609441" y="1083643"/>
            <a:ext cx="1836532" cy="1779715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9683573" y="3001560"/>
            <a:ext cx="1796371" cy="1696093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495440" y="770883"/>
            <a:ext cx="3942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3E94"/>
                </a:solidFill>
                <a:latin typeface="Arial"/>
                <a:ea typeface="Arial"/>
                <a:cs typeface="Arial"/>
                <a:sym typeface="Arial"/>
              </a:rPr>
              <a:t>Menurunkan cancellation rate</a:t>
            </a:r>
            <a:endParaRPr sz="1800">
              <a:solidFill>
                <a:srgbClr val="563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4277034" y="17734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Widescreen</PresentationFormat>
  <Paragraphs>229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Source Sans Pro</vt:lpstr>
      <vt:lpstr>Calibri</vt:lpstr>
      <vt:lpstr>Noto Sans Symbols</vt:lpstr>
      <vt:lpstr>Arial</vt:lpstr>
      <vt:lpstr>Roboto</vt:lpstr>
      <vt:lpstr>Montserrat</vt:lpstr>
      <vt:lpstr>Office Theme</vt:lpstr>
      <vt:lpstr>PowerPoint Presentation</vt:lpstr>
      <vt:lpstr>PowerPoint Presentation</vt:lpstr>
      <vt:lpstr>PowerPoint Presentation</vt:lpstr>
      <vt:lpstr>Latar Belakang Masalah</vt:lpstr>
      <vt:lpstr>PowerPoint Presentation</vt:lpstr>
      <vt:lpstr>PowerPoint Presentation</vt:lpstr>
      <vt:lpstr>Solution&gt;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 recommendations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Celestial Randy Teddy</dc:creator>
  <cp:lastModifiedBy>Sonia Epifany Sandah</cp:lastModifiedBy>
  <cp:revision>1</cp:revision>
  <dcterms:created xsi:type="dcterms:W3CDTF">2022-09-01T03:21:14Z</dcterms:created>
  <dcterms:modified xsi:type="dcterms:W3CDTF">2023-04-19T05:53:45Z</dcterms:modified>
</cp:coreProperties>
</file>